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A4BF"/>
    <a:srgbClr val="FFFFFF"/>
    <a:srgbClr val="67ECF3"/>
    <a:srgbClr val="FF9999"/>
    <a:srgbClr val="FFCCCC"/>
    <a:srgbClr val="FFCCFF"/>
    <a:srgbClr val="84754D"/>
    <a:srgbClr val="C3BCA8"/>
    <a:srgbClr val="AF0A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F15DA9A-E191-4A31-88F4-ABFD43D3D6E2}"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239126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15DA9A-E191-4A31-88F4-ABFD43D3D6E2}"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392678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15DA9A-E191-4A31-88F4-ABFD43D3D6E2}"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3692602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F15DA9A-E191-4A31-88F4-ABFD43D3D6E2}"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3816963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DF15DA9A-E191-4A31-88F4-ABFD43D3D6E2}" type="datetimeFigureOut">
              <a:rPr lang="de-DE" smtClean="0"/>
              <a:t>30.07.2025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4153800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DF15DA9A-E191-4A31-88F4-ABFD43D3D6E2}" type="datetimeFigureOut">
              <a:rPr lang="de-DE" smtClean="0"/>
              <a:t>30.07.2025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28494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DF15DA9A-E191-4A31-88F4-ABFD43D3D6E2}" type="datetimeFigureOut">
              <a:rPr lang="de-DE" smtClean="0"/>
              <a:t>30.07.2025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3957904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DF15DA9A-E191-4A31-88F4-ABFD43D3D6E2}" type="datetimeFigureOut">
              <a:rPr lang="de-DE" smtClean="0"/>
              <a:t>30.07.2025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2840247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DF15DA9A-E191-4A31-88F4-ABFD43D3D6E2}" type="datetimeFigureOut">
              <a:rPr lang="de-DE" smtClean="0"/>
              <a:t>30.07.2025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179483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DF15DA9A-E191-4A31-88F4-ABFD43D3D6E2}" type="datetimeFigureOut">
              <a:rPr lang="de-DE" smtClean="0"/>
              <a:t>30.07.2025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1443624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DF15DA9A-E191-4A31-88F4-ABFD43D3D6E2}" type="datetimeFigureOut">
              <a:rPr lang="de-DE" smtClean="0"/>
              <a:t>30.07.2025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F3DFE8E-98C7-4D2F-91C2-7E7D71955364}" type="slidenum">
              <a:rPr lang="de-DE" smtClean="0"/>
              <a:t>‹Nr.›</a:t>
            </a:fld>
            <a:endParaRPr lang="de-DE"/>
          </a:p>
        </p:txBody>
      </p:sp>
    </p:spTree>
    <p:extLst>
      <p:ext uri="{BB962C8B-B14F-4D97-AF65-F5344CB8AC3E}">
        <p14:creationId xmlns:p14="http://schemas.microsoft.com/office/powerpoint/2010/main" val="1604833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15DA9A-E191-4A31-88F4-ABFD43D3D6E2}" type="datetimeFigureOut">
              <a:rPr lang="de-DE" smtClean="0"/>
              <a:t>30.07.2025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DFE8E-98C7-4D2F-91C2-7E7D71955364}" type="slidenum">
              <a:rPr lang="de-DE" smtClean="0"/>
              <a:t>‹Nr.›</a:t>
            </a:fld>
            <a:endParaRPr lang="de-DE"/>
          </a:p>
        </p:txBody>
      </p:sp>
    </p:spTree>
    <p:extLst>
      <p:ext uri="{BB962C8B-B14F-4D97-AF65-F5344CB8AC3E}">
        <p14:creationId xmlns:p14="http://schemas.microsoft.com/office/powerpoint/2010/main" val="268793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237644" y="3886457"/>
            <a:ext cx="4795828" cy="2552238"/>
          </a:xfrm>
          <a:prstGeom prst="rect">
            <a:avLst/>
          </a:prstGeom>
          <a:solidFill>
            <a:srgbClr val="4CA4BF">
              <a:alpha val="30000"/>
            </a:srgb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Rechteck 38"/>
          <p:cNvSpPr/>
          <p:nvPr/>
        </p:nvSpPr>
        <p:spPr>
          <a:xfrm>
            <a:off x="6844980" y="3834008"/>
            <a:ext cx="5072211" cy="2604688"/>
          </a:xfrm>
          <a:prstGeom prst="rect">
            <a:avLst/>
          </a:prstGeom>
          <a:solidFill>
            <a:srgbClr val="4CA4BF">
              <a:alpha val="30000"/>
            </a:srgb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Rechteck 36"/>
          <p:cNvSpPr/>
          <p:nvPr/>
        </p:nvSpPr>
        <p:spPr>
          <a:xfrm>
            <a:off x="6844980" y="753401"/>
            <a:ext cx="5072210" cy="2873993"/>
          </a:xfrm>
          <a:prstGeom prst="rect">
            <a:avLst/>
          </a:prstGeom>
          <a:solidFill>
            <a:srgbClr val="4CA4BF">
              <a:alpha val="30000"/>
            </a:srgb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p:cNvSpPr/>
          <p:nvPr/>
        </p:nvSpPr>
        <p:spPr>
          <a:xfrm>
            <a:off x="237817" y="753401"/>
            <a:ext cx="4796000" cy="2873993"/>
          </a:xfrm>
          <a:prstGeom prst="rect">
            <a:avLst/>
          </a:prstGeom>
          <a:solidFill>
            <a:srgbClr val="4CA4BF">
              <a:alpha val="30000"/>
            </a:srgbClr>
          </a:solid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Untertitel 6"/>
          <p:cNvSpPr txBox="1">
            <a:spLocks/>
          </p:cNvSpPr>
          <p:nvPr/>
        </p:nvSpPr>
        <p:spPr bwMode="gray">
          <a:xfrm>
            <a:off x="3500743" y="248544"/>
            <a:ext cx="4893078" cy="430678"/>
          </a:xfrm>
          <a:prstGeom prst="rect">
            <a:avLst/>
          </a:prstGeom>
        </p:spPr>
        <p:txBody>
          <a:bodyPr vert="horz" lIns="0" tIns="0" rIns="0" bIns="0" rtlCol="0" anchor="t">
            <a:noAutofit/>
          </a:bodyPr>
          <a:lstStyle>
            <a:lvl1pPr marL="0" indent="0" algn="l" defTabSz="914126" rtl="0" eaLnBrk="1" latinLnBrk="0" hangingPunct="1">
              <a:lnSpc>
                <a:spcPct val="120000"/>
              </a:lnSpc>
              <a:spcBef>
                <a:spcPts val="0"/>
              </a:spcBef>
              <a:spcAft>
                <a:spcPts val="1200"/>
              </a:spcAft>
              <a:buFont typeface="Arial" panose="020B0604020202020204" pitchFamily="34" charset="0"/>
              <a:buNone/>
              <a:defRPr sz="1600" kern="1200" cap="all" spc="300" baseline="0">
                <a:solidFill>
                  <a:schemeClr val="accent2"/>
                </a:solidFill>
                <a:latin typeface="+mn-lt"/>
                <a:ea typeface="+mn-ea"/>
                <a:cs typeface="+mn-cs"/>
              </a:defRPr>
            </a:lvl1pPr>
            <a:lvl2pPr marL="0" indent="0" algn="l" defTabSz="914126" rtl="0" eaLnBrk="1" latinLnBrk="0" hangingPunct="1">
              <a:lnSpc>
                <a:spcPct val="120000"/>
              </a:lnSpc>
              <a:spcBef>
                <a:spcPts val="0"/>
              </a:spcBef>
              <a:spcAft>
                <a:spcPts val="0"/>
              </a:spcAft>
              <a:buFont typeface="Arial" panose="020B0604020202020204" pitchFamily="34" charset="0"/>
              <a:buNone/>
              <a:defRPr sz="1600" kern="1200" cap="all" spc="300" baseline="0">
                <a:solidFill>
                  <a:schemeClr val="accent2"/>
                </a:solidFill>
                <a:latin typeface="+mn-lt"/>
                <a:ea typeface="+mn-ea"/>
                <a:cs typeface="+mn-cs"/>
              </a:defRPr>
            </a:lvl2pPr>
            <a:lvl3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3pPr>
            <a:lvl4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4pPr>
            <a:lvl5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5pPr>
            <a:lvl6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6pPr>
            <a:lvl7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7pPr>
            <a:lvl8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8pPr>
            <a:lvl9pPr marL="0" indent="0" algn="l" defTabSz="914126" rtl="0" eaLnBrk="1" latinLnBrk="0" hangingPunct="1">
              <a:lnSpc>
                <a:spcPct val="120000"/>
              </a:lnSpc>
              <a:spcBef>
                <a:spcPts val="0"/>
              </a:spcBef>
              <a:spcAft>
                <a:spcPts val="0"/>
              </a:spcAft>
              <a:buClr>
                <a:schemeClr val="accent2"/>
              </a:buClr>
              <a:buFont typeface="Arial" panose="020B0604020202020204" pitchFamily="34" charset="0"/>
              <a:buNone/>
              <a:defRPr sz="1600" kern="1200" cap="all" spc="300" baseline="0">
                <a:solidFill>
                  <a:schemeClr val="accent2"/>
                </a:solidFill>
                <a:latin typeface="+mn-lt"/>
                <a:ea typeface="+mn-ea"/>
                <a:cs typeface="+mn-cs"/>
              </a:defRPr>
            </a:lvl9pPr>
          </a:lstStyle>
          <a:p>
            <a:r>
              <a:rPr lang="fr-FR" b="1" dirty="0">
                <a:solidFill>
                  <a:schemeClr val="tx1">
                    <a:lumMod val="65000"/>
                    <a:lumOff val="35000"/>
                  </a:schemeClr>
                </a:solidFill>
                <a:latin typeface="Century Gothic"/>
              </a:rPr>
              <a:t>2022 Chardonnay Limited Edition</a:t>
            </a:r>
            <a:endParaRPr lang="de-DE" b="1" dirty="0">
              <a:solidFill>
                <a:schemeClr val="tx1">
                  <a:lumMod val="65000"/>
                  <a:lumOff val="35000"/>
                </a:schemeClr>
              </a:solidFill>
              <a:latin typeface="Century Gothic"/>
            </a:endParaRPr>
          </a:p>
        </p:txBody>
      </p:sp>
      <p:sp>
        <p:nvSpPr>
          <p:cNvPr id="5" name="Textfeld 4"/>
          <p:cNvSpPr txBox="1"/>
          <p:nvPr/>
        </p:nvSpPr>
        <p:spPr>
          <a:xfrm>
            <a:off x="54483" y="6440443"/>
            <a:ext cx="11785599" cy="400110"/>
          </a:xfrm>
          <a:prstGeom prst="rect">
            <a:avLst/>
          </a:prstGeom>
          <a:noFill/>
        </p:spPr>
        <p:txBody>
          <a:bodyPr wrap="square" rtlCol="0">
            <a:spAutoFit/>
          </a:bodyPr>
          <a:lstStyle/>
          <a:p>
            <a:pPr algn="ctr"/>
            <a:r>
              <a:rPr lang="de-DE" sz="1000" b="1" cap="all" spc="300" dirty="0">
                <a:solidFill>
                  <a:schemeClr val="tx1">
                    <a:lumMod val="65000"/>
                    <a:lumOff val="35000"/>
                  </a:schemeClr>
                </a:solidFill>
                <a:latin typeface="Century Gothic"/>
              </a:rPr>
              <a:t>JWG Johannisberger Weinvertrieb KG</a:t>
            </a:r>
          </a:p>
          <a:p>
            <a:pPr algn="ctr"/>
            <a:r>
              <a:rPr lang="de-DE" sz="1000" b="1" cap="all" spc="300" dirty="0">
                <a:solidFill>
                  <a:schemeClr val="tx1">
                    <a:lumMod val="65000"/>
                    <a:lumOff val="35000"/>
                  </a:schemeClr>
                </a:solidFill>
                <a:latin typeface="Century Gothic"/>
              </a:rPr>
              <a:t>65366 Geisenheim-Johannisberg, Deutschland, www.schloss-johannisberg.de</a:t>
            </a:r>
          </a:p>
        </p:txBody>
      </p:sp>
      <p:sp>
        <p:nvSpPr>
          <p:cNvPr id="12" name="Textfeld 11"/>
          <p:cNvSpPr txBox="1"/>
          <p:nvPr/>
        </p:nvSpPr>
        <p:spPr>
          <a:xfrm>
            <a:off x="237644" y="785167"/>
            <a:ext cx="4796001" cy="2398605"/>
          </a:xfrm>
          <a:prstGeom prst="rect">
            <a:avLst/>
          </a:prstGeom>
          <a:noFill/>
        </p:spPr>
        <p:txBody>
          <a:bodyPr wrap="square" rtlCol="0">
            <a:spAutoFit/>
          </a:bodyPr>
          <a:lstStyle/>
          <a:p>
            <a:pPr>
              <a:spcAft>
                <a:spcPts val="400"/>
              </a:spcAft>
            </a:pPr>
            <a:endParaRPr lang="de-DE" sz="400" b="1" cap="all" spc="300" dirty="0">
              <a:solidFill>
                <a:srgbClr val="84754D"/>
              </a:solidFill>
              <a:latin typeface="Century Gothic"/>
            </a:endParaRPr>
          </a:p>
          <a:p>
            <a:pPr>
              <a:spcAft>
                <a:spcPts val="400"/>
              </a:spcAft>
            </a:pPr>
            <a:r>
              <a:rPr lang="de-DE" sz="1200" b="1" cap="all" spc="300" dirty="0">
                <a:solidFill>
                  <a:schemeClr val="tx1">
                    <a:lumMod val="65000"/>
                    <a:lumOff val="35000"/>
                  </a:schemeClr>
                </a:solidFill>
                <a:latin typeface="Century Gothic"/>
              </a:rPr>
              <a:t>Rebsorte</a:t>
            </a:r>
          </a:p>
          <a:p>
            <a:pPr lvl="0">
              <a:spcAft>
                <a:spcPts val="400"/>
              </a:spcAft>
            </a:pPr>
            <a:r>
              <a:rPr lang="de-DE" sz="1200" dirty="0">
                <a:solidFill>
                  <a:schemeClr val="tx1">
                    <a:lumMod val="65000"/>
                    <a:lumOff val="35000"/>
                  </a:schemeClr>
                </a:solidFill>
                <a:latin typeface="Century Gothic" panose="020B0502020202020204" pitchFamily="34" charset="0"/>
              </a:rPr>
              <a:t>100% Chardonnay</a:t>
            </a:r>
            <a:endParaRPr lang="de-DE" sz="1200" dirty="0">
              <a:solidFill>
                <a:srgbClr val="FF0000"/>
              </a:solidFill>
              <a:latin typeface="Century Gothic" panose="020B0502020202020204" pitchFamily="34" charset="0"/>
            </a:endParaRPr>
          </a:p>
          <a:p>
            <a:pPr lvl="0">
              <a:spcAft>
                <a:spcPts val="400"/>
              </a:spcAft>
            </a:pPr>
            <a:endParaRPr lang="de-DE" sz="400" dirty="0">
              <a:solidFill>
                <a:schemeClr val="tx1">
                  <a:lumMod val="65000"/>
                  <a:lumOff val="35000"/>
                </a:schemeClr>
              </a:solidFill>
              <a:latin typeface="Century Gothic" panose="020B0502020202020204" pitchFamily="34" charset="0"/>
            </a:endParaRPr>
          </a:p>
          <a:p>
            <a:pPr lvl="0">
              <a:spcAft>
                <a:spcPts val="400"/>
              </a:spcAft>
            </a:pPr>
            <a:r>
              <a:rPr lang="de-DE" sz="1200" b="1" cap="all" spc="300" dirty="0">
                <a:solidFill>
                  <a:schemeClr val="tx1">
                    <a:lumMod val="65000"/>
                    <a:lumOff val="35000"/>
                  </a:schemeClr>
                </a:solidFill>
                <a:latin typeface="Century Gothic"/>
              </a:rPr>
              <a:t>Herkunft</a:t>
            </a:r>
          </a:p>
          <a:p>
            <a:pPr lvl="0" algn="just" defTabSz="914126">
              <a:lnSpc>
                <a:spcPct val="120000"/>
              </a:lnSpc>
              <a:spcAft>
                <a:spcPts val="400"/>
              </a:spcAft>
              <a:buClr>
                <a:srgbClr val="ED7D31"/>
              </a:buClr>
            </a:pPr>
            <a:r>
              <a:rPr lang="de-DE" sz="1200" dirty="0">
                <a:solidFill>
                  <a:schemeClr val="tx1">
                    <a:lumMod val="65000"/>
                    <a:lumOff val="35000"/>
                  </a:schemeClr>
                </a:solidFill>
                <a:latin typeface="Century Gothic" panose="020B0502020202020204" pitchFamily="34" charset="0"/>
              </a:rPr>
              <a:t>Rheingau</a:t>
            </a:r>
          </a:p>
          <a:p>
            <a:pPr lvl="0" algn="just" defTabSz="914126">
              <a:lnSpc>
                <a:spcPct val="120000"/>
              </a:lnSpc>
              <a:spcAft>
                <a:spcPts val="400"/>
              </a:spcAft>
              <a:buClr>
                <a:srgbClr val="ED7D31"/>
              </a:buClr>
            </a:pPr>
            <a:endParaRPr lang="de-DE" sz="400" dirty="0">
              <a:solidFill>
                <a:schemeClr val="tx1">
                  <a:lumMod val="65000"/>
                  <a:lumOff val="35000"/>
                </a:schemeClr>
              </a:solidFill>
              <a:latin typeface="Century Gothic" panose="020B0502020202020204" pitchFamily="34" charset="0"/>
            </a:endParaRPr>
          </a:p>
          <a:p>
            <a:pPr lvl="0">
              <a:spcAft>
                <a:spcPts val="400"/>
              </a:spcAft>
            </a:pPr>
            <a:r>
              <a:rPr lang="de-DE" sz="1200" b="1" cap="all" spc="300" dirty="0">
                <a:solidFill>
                  <a:schemeClr val="tx1">
                    <a:lumMod val="65000"/>
                    <a:lumOff val="35000"/>
                  </a:schemeClr>
                </a:solidFill>
                <a:latin typeface="Century Gothic"/>
              </a:rPr>
              <a:t>Lage</a:t>
            </a:r>
          </a:p>
          <a:p>
            <a:pPr lvl="0" algn="just">
              <a:spcAft>
                <a:spcPts val="400"/>
              </a:spcAft>
            </a:pPr>
            <a:r>
              <a:rPr lang="de-DE" sz="1200" dirty="0">
                <a:solidFill>
                  <a:schemeClr val="tx1">
                    <a:lumMod val="65000"/>
                    <a:lumOff val="35000"/>
                  </a:schemeClr>
                </a:solidFill>
                <a:latin typeface="Century Gothic" panose="020B0502020202020204" pitchFamily="34" charset="0"/>
              </a:rPr>
              <a:t>Die Trauben für diesen Chardonnay stammen aus Rüdesheimer Lagen. Sie wachsen auf warmen, mittel- und tiefgründig, steinig-lehmigen Böden aus Taunus-Quarzit und grauem Schiefer.</a:t>
            </a:r>
          </a:p>
        </p:txBody>
      </p:sp>
      <p:sp>
        <p:nvSpPr>
          <p:cNvPr id="21" name="Textfeld 20"/>
          <p:cNvSpPr txBox="1"/>
          <p:nvPr/>
        </p:nvSpPr>
        <p:spPr>
          <a:xfrm>
            <a:off x="6860746" y="3886457"/>
            <a:ext cx="5072803" cy="1764586"/>
          </a:xfrm>
          <a:prstGeom prst="rect">
            <a:avLst/>
          </a:prstGeom>
          <a:noFill/>
          <a:ln>
            <a:noFill/>
          </a:ln>
        </p:spPr>
        <p:txBody>
          <a:bodyPr wrap="square" rtlCol="0">
            <a:spAutoFit/>
          </a:bodyPr>
          <a:lstStyle/>
          <a:p>
            <a:endParaRPr lang="de-DE" sz="400" b="1" cap="all" spc="300" dirty="0">
              <a:solidFill>
                <a:srgbClr val="84754D"/>
              </a:solidFill>
              <a:latin typeface="Century Gothic"/>
            </a:endParaRPr>
          </a:p>
          <a:p>
            <a:pPr lvl="0">
              <a:spcAft>
                <a:spcPts val="400"/>
              </a:spcAft>
            </a:pPr>
            <a:r>
              <a:rPr lang="de-DE" sz="1200" b="1" cap="all" spc="300" dirty="0">
                <a:solidFill>
                  <a:prstClr val="black">
                    <a:lumMod val="65000"/>
                    <a:lumOff val="35000"/>
                  </a:prstClr>
                </a:solidFill>
                <a:latin typeface="Century Gothic"/>
              </a:rPr>
              <a:t>Begleitung</a:t>
            </a:r>
          </a:p>
          <a:p>
            <a:pPr lvl="0"/>
            <a:r>
              <a:rPr lang="de-DE" sz="1200" dirty="0">
                <a:solidFill>
                  <a:schemeClr val="tx1">
                    <a:lumMod val="65000"/>
                    <a:lumOff val="35000"/>
                  </a:schemeClr>
                </a:solidFill>
                <a:latin typeface="Century Gothic" panose="020B0502020202020204" pitchFamily="34" charset="0"/>
              </a:rPr>
              <a:t>Bärlauch Risotto | Jakobsmuschel | Nussbutter</a:t>
            </a:r>
          </a:p>
          <a:p>
            <a:pPr lvl="0"/>
            <a:endParaRPr lang="de-DE" sz="1200" dirty="0">
              <a:solidFill>
                <a:schemeClr val="tx1">
                  <a:lumMod val="65000"/>
                  <a:lumOff val="35000"/>
                </a:schemeClr>
              </a:solidFill>
              <a:latin typeface="Century Gothic" panose="020B0502020202020204" pitchFamily="34" charset="0"/>
            </a:endParaRPr>
          </a:p>
          <a:p>
            <a:pPr lvl="0">
              <a:spcAft>
                <a:spcPts val="400"/>
              </a:spcAft>
            </a:pPr>
            <a:r>
              <a:rPr lang="de-DE" sz="1200" b="1" cap="all" spc="300" dirty="0">
                <a:solidFill>
                  <a:schemeClr val="tx1">
                    <a:lumMod val="65000"/>
                    <a:lumOff val="35000"/>
                  </a:schemeClr>
                </a:solidFill>
                <a:latin typeface="Century Gothic"/>
              </a:rPr>
              <a:t>Analyse</a:t>
            </a:r>
          </a:p>
          <a:p>
            <a:pPr>
              <a:spcAft>
                <a:spcPts val="400"/>
              </a:spcAft>
            </a:pPr>
            <a:r>
              <a:rPr lang="de-DE" sz="1200" dirty="0">
                <a:solidFill>
                  <a:schemeClr val="tx1">
                    <a:lumMod val="65000"/>
                    <a:lumOff val="35000"/>
                  </a:schemeClr>
                </a:solidFill>
                <a:latin typeface="Century Gothic" panose="020B0502020202020204" pitchFamily="34" charset="0"/>
              </a:rPr>
              <a:t>Restsüße – 1,5 g/l • Gesamtsäure – 5,7 g/l • Vorh. Alkohol – 14%  </a:t>
            </a:r>
          </a:p>
          <a:p>
            <a:pPr lvl="0">
              <a:spcAft>
                <a:spcPts val="400"/>
              </a:spcAft>
            </a:pPr>
            <a:endParaRPr lang="de-DE" sz="400" dirty="0">
              <a:solidFill>
                <a:schemeClr val="tx1">
                  <a:lumMod val="65000"/>
                  <a:lumOff val="35000"/>
                </a:schemeClr>
              </a:solidFill>
              <a:latin typeface="Century Gothic" panose="020B0502020202020204" pitchFamily="34" charset="0"/>
            </a:endParaRPr>
          </a:p>
          <a:p>
            <a:pPr lvl="0">
              <a:spcAft>
                <a:spcPts val="400"/>
              </a:spcAft>
            </a:pPr>
            <a:r>
              <a:rPr lang="de-DE" sz="1200" b="1" cap="all" spc="300" dirty="0">
                <a:solidFill>
                  <a:schemeClr val="tx1">
                    <a:lumMod val="65000"/>
                    <a:lumOff val="35000"/>
                  </a:schemeClr>
                </a:solidFill>
                <a:latin typeface="Century Gothic"/>
              </a:rPr>
              <a:t>Trinktemperatur</a:t>
            </a:r>
          </a:p>
          <a:p>
            <a:pPr lvl="0">
              <a:spcAft>
                <a:spcPts val="400"/>
              </a:spcAft>
            </a:pPr>
            <a:r>
              <a:rPr lang="de-DE" sz="1200" dirty="0">
                <a:solidFill>
                  <a:schemeClr val="tx1">
                    <a:lumMod val="65000"/>
                    <a:lumOff val="35000"/>
                  </a:schemeClr>
                </a:solidFill>
                <a:latin typeface="Century Gothic" panose="020B0502020202020204" pitchFamily="34" charset="0"/>
              </a:rPr>
              <a:t>10-12° Celsius. </a:t>
            </a:r>
          </a:p>
        </p:txBody>
      </p:sp>
      <p:sp>
        <p:nvSpPr>
          <p:cNvPr id="14" name="Textfeld 13"/>
          <p:cNvSpPr txBox="1"/>
          <p:nvPr/>
        </p:nvSpPr>
        <p:spPr>
          <a:xfrm>
            <a:off x="6844683" y="713776"/>
            <a:ext cx="5072507" cy="3067506"/>
          </a:xfrm>
          <a:prstGeom prst="rect">
            <a:avLst/>
          </a:prstGeom>
          <a:noFill/>
        </p:spPr>
        <p:txBody>
          <a:bodyPr wrap="square" rtlCol="0">
            <a:spAutoFit/>
          </a:bodyPr>
          <a:lstStyle/>
          <a:p>
            <a:pPr>
              <a:spcAft>
                <a:spcPts val="400"/>
              </a:spcAft>
            </a:pPr>
            <a:endParaRPr lang="de-DE" sz="400" b="1" cap="all" spc="300" dirty="0">
              <a:solidFill>
                <a:srgbClr val="84754D"/>
              </a:solidFill>
              <a:latin typeface="Century Gothic"/>
            </a:endParaRPr>
          </a:p>
          <a:p>
            <a:pPr lvl="0">
              <a:spcAft>
                <a:spcPts val="400"/>
              </a:spcAft>
            </a:pPr>
            <a:r>
              <a:rPr lang="de-DE" sz="1200" b="1" cap="all" spc="300" dirty="0">
                <a:solidFill>
                  <a:prstClr val="black">
                    <a:lumMod val="65000"/>
                    <a:lumOff val="35000"/>
                  </a:prstClr>
                </a:solidFill>
                <a:latin typeface="Century Gothic"/>
              </a:rPr>
              <a:t>Vinifikation</a:t>
            </a:r>
          </a:p>
          <a:p>
            <a:pPr lvl="0" algn="just">
              <a:spcAft>
                <a:spcPts val="400"/>
              </a:spcAft>
            </a:pPr>
            <a:r>
              <a:rPr lang="de-DE" sz="1200" dirty="0">
                <a:solidFill>
                  <a:schemeClr val="tx1">
                    <a:lumMod val="65000"/>
                    <a:lumOff val="35000"/>
                  </a:schemeClr>
                </a:solidFill>
                <a:latin typeface="Century Gothic" panose="020B0502020202020204" pitchFamily="34" charset="0"/>
              </a:rPr>
              <a:t>Handlese, sanfte Pressung.</a:t>
            </a:r>
          </a:p>
          <a:p>
            <a:pPr lvl="0" algn="just"/>
            <a:r>
              <a:rPr lang="de-DE" sz="1200" dirty="0">
                <a:solidFill>
                  <a:schemeClr val="tx1">
                    <a:lumMod val="65000"/>
                    <a:lumOff val="35000"/>
                  </a:schemeClr>
                </a:solidFill>
                <a:latin typeface="Century Gothic" panose="020B0502020202020204" pitchFamily="34" charset="0"/>
              </a:rPr>
              <a:t>Vergärung in kleinen Holzfässern aus französischer Eiche und anschließender Ausbau auf der Hefe mit Bâtonnage für 10 Monate.</a:t>
            </a:r>
          </a:p>
          <a:p>
            <a:pPr lvl="0" algn="just"/>
            <a:endParaRPr lang="de-DE" sz="400" dirty="0">
              <a:solidFill>
                <a:schemeClr val="tx1">
                  <a:lumMod val="65000"/>
                  <a:lumOff val="35000"/>
                </a:schemeClr>
              </a:solidFill>
              <a:latin typeface="Century Gothic" panose="020B0502020202020204" pitchFamily="34" charset="0"/>
            </a:endParaRPr>
          </a:p>
          <a:p>
            <a:pPr lvl="0"/>
            <a:r>
              <a:rPr lang="de-DE" sz="1200" b="1" cap="all" spc="300" dirty="0">
                <a:solidFill>
                  <a:schemeClr val="tx1">
                    <a:lumMod val="65000"/>
                    <a:lumOff val="35000"/>
                  </a:schemeClr>
                </a:solidFill>
                <a:latin typeface="Century Gothic"/>
              </a:rPr>
              <a:t>Charakteristik</a:t>
            </a:r>
          </a:p>
          <a:p>
            <a:pPr lvl="0" algn="just">
              <a:spcAft>
                <a:spcPts val="400"/>
              </a:spcAft>
            </a:pPr>
            <a:r>
              <a:rPr lang="de-DE" sz="1200" dirty="0">
                <a:solidFill>
                  <a:schemeClr val="tx1">
                    <a:lumMod val="65000"/>
                    <a:lumOff val="35000"/>
                  </a:schemeClr>
                </a:solidFill>
                <a:latin typeface="Century Gothic" panose="020B0502020202020204" pitchFamily="34" charset="0"/>
              </a:rPr>
              <a:t>Helles Goldgelb.</a:t>
            </a:r>
          </a:p>
          <a:p>
            <a:pPr lvl="0" algn="just"/>
            <a:r>
              <a:rPr lang="de-DE" sz="1200" dirty="0">
                <a:solidFill>
                  <a:schemeClr val="tx1">
                    <a:lumMod val="65000"/>
                    <a:lumOff val="35000"/>
                  </a:schemeClr>
                </a:solidFill>
                <a:latin typeface="Century Gothic" panose="020B0502020202020204" pitchFamily="34" charset="0"/>
              </a:rPr>
              <a:t>Ausgeprägte Aromen von Aprikose, frischer Ananas, Mandarinenschale, Grapefruit und Galia Melone, dazu geröstete Haselnüsse und ein Hauch von Toffee.</a:t>
            </a:r>
          </a:p>
          <a:p>
            <a:pPr lvl="0" algn="just"/>
            <a:endParaRPr lang="de-DE" sz="400" dirty="0">
              <a:solidFill>
                <a:schemeClr val="tx1">
                  <a:lumMod val="65000"/>
                  <a:lumOff val="35000"/>
                </a:schemeClr>
              </a:solidFill>
              <a:latin typeface="Century Gothic" panose="020B0502020202020204" pitchFamily="34" charset="0"/>
            </a:endParaRPr>
          </a:p>
          <a:p>
            <a:pPr lvl="0" algn="just"/>
            <a:r>
              <a:rPr lang="de-DE" sz="1200" dirty="0">
                <a:solidFill>
                  <a:schemeClr val="tx1">
                    <a:lumMod val="65000"/>
                    <a:lumOff val="35000"/>
                  </a:schemeClr>
                </a:solidFill>
                <a:latin typeface="Century Gothic" panose="020B0502020202020204" pitchFamily="34" charset="0"/>
              </a:rPr>
              <a:t>Am Gaumen Mandarine und Melone. Trockener und stoffiger Chardonnay mit gut eingebundener lebendiger Säure. Sehr konzentriert mit Würze und Mineralik. Elegant mit langem Finale. </a:t>
            </a:r>
          </a:p>
          <a:p>
            <a:pPr lvl="0" algn="just">
              <a:spcAft>
                <a:spcPts val="400"/>
              </a:spcAft>
            </a:pPr>
            <a:endParaRPr lang="de-DE" sz="1200" dirty="0">
              <a:solidFill>
                <a:schemeClr val="tx1">
                  <a:lumMod val="65000"/>
                  <a:lumOff val="35000"/>
                </a:schemeClr>
              </a:solidFill>
              <a:latin typeface="Century Gothic" panose="020B0502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77836" y="5514428"/>
            <a:ext cx="442595" cy="765010"/>
          </a:xfrm>
          <a:prstGeom prst="rect">
            <a:avLst/>
          </a:prstGeom>
        </p:spPr>
      </p:pic>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55533" y="900313"/>
            <a:ext cx="1583497" cy="5461165"/>
          </a:xfrm>
          <a:prstGeom prst="rect">
            <a:avLst/>
          </a:prstGeom>
        </p:spPr>
      </p:pic>
      <p:sp>
        <p:nvSpPr>
          <p:cNvPr id="15" name="Textfeld 14"/>
          <p:cNvSpPr txBox="1"/>
          <p:nvPr/>
        </p:nvSpPr>
        <p:spPr>
          <a:xfrm>
            <a:off x="253237" y="3791710"/>
            <a:ext cx="4796001" cy="2472472"/>
          </a:xfrm>
          <a:prstGeom prst="rect">
            <a:avLst/>
          </a:prstGeom>
          <a:noFill/>
        </p:spPr>
        <p:txBody>
          <a:bodyPr wrap="square" rtlCol="0">
            <a:spAutoFit/>
          </a:bodyPr>
          <a:lstStyle/>
          <a:p>
            <a:pPr>
              <a:spcAft>
                <a:spcPts val="400"/>
              </a:spcAft>
            </a:pPr>
            <a:endParaRPr lang="de-DE" sz="400" b="1" cap="all" spc="300" dirty="0">
              <a:solidFill>
                <a:srgbClr val="84754D"/>
              </a:solidFill>
              <a:latin typeface="Century Gothic"/>
            </a:endParaRPr>
          </a:p>
          <a:p>
            <a:pPr>
              <a:spcAft>
                <a:spcPts val="400"/>
              </a:spcAft>
            </a:pPr>
            <a:r>
              <a:rPr lang="de-DE" sz="1200" b="1" cap="all" spc="300" dirty="0">
                <a:solidFill>
                  <a:schemeClr val="tx1">
                    <a:lumMod val="65000"/>
                    <a:lumOff val="35000"/>
                  </a:schemeClr>
                </a:solidFill>
                <a:latin typeface="Century Gothic"/>
              </a:rPr>
              <a:t>Jahrgang 2022</a:t>
            </a:r>
          </a:p>
          <a:p>
            <a:pPr algn="just"/>
            <a:r>
              <a:rPr lang="de-DE" sz="1200" dirty="0">
                <a:solidFill>
                  <a:srgbClr val="E7E6E6">
                    <a:lumMod val="25000"/>
                  </a:srgbClr>
                </a:solidFill>
                <a:latin typeface="Century Gothic" panose="020B0502020202020204" pitchFamily="34" charset="0"/>
              </a:rPr>
              <a:t>Ein, aus weinbaulicher Sicht, spannendes Jahr.</a:t>
            </a:r>
          </a:p>
          <a:p>
            <a:pPr algn="just"/>
            <a:r>
              <a:rPr lang="de-DE" sz="1200" dirty="0">
                <a:solidFill>
                  <a:srgbClr val="E7E6E6">
                    <a:lumMod val="25000"/>
                  </a:srgbClr>
                </a:solidFill>
                <a:latin typeface="Century Gothic" panose="020B0502020202020204" pitchFamily="34" charset="0"/>
              </a:rPr>
              <a:t>Laut Wetteraufzeichnung startete das Jahr warm und trocken. Nur der April war gegenüber dem langjährigen Mittel etwas kühler. Die folgenden Monate waren von Trockenheit und hohen Temperaturen geprägt, in denen fast kein Niederschlag fiel. Der August war mit einem Temperaturanstieg von 3,7° C der heißeste Sommermonat der letzten Jahre. Der im September einsetzende Regen brachte für die Natur etwas Entspannung. Im Hauptlesemonat September und auch im Oktober fiel wesentlich mehr Regen als durchschnittlich zu dieser Jahreszeit.</a:t>
            </a:r>
          </a:p>
        </p:txBody>
      </p:sp>
    </p:spTree>
    <p:extLst>
      <p:ext uri="{BB962C8B-B14F-4D97-AF65-F5344CB8AC3E}">
        <p14:creationId xmlns:p14="http://schemas.microsoft.com/office/powerpoint/2010/main" val="127161942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261</Words>
  <Application>Microsoft Office PowerPoint</Application>
  <PresentationFormat>Breitbild</PresentationFormat>
  <Paragraphs>35</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Century Gothic</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Grahn Tove</dc:creator>
  <cp:lastModifiedBy>Heyn Heribert</cp:lastModifiedBy>
  <cp:revision>119</cp:revision>
  <cp:lastPrinted>2023-04-09T10:56:06Z</cp:lastPrinted>
  <dcterms:created xsi:type="dcterms:W3CDTF">2021-01-19T13:45:37Z</dcterms:created>
  <dcterms:modified xsi:type="dcterms:W3CDTF">2025-07-30T07:08:56Z</dcterms:modified>
</cp:coreProperties>
</file>